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3" r:id="rId8"/>
    <p:sldId id="264" r:id="rId9"/>
    <p:sldId id="265" r:id="rId10"/>
    <p:sldId id="267" r:id="rId11"/>
    <p:sldId id="268" r:id="rId12"/>
    <p:sldId id="266" r:id="rId13"/>
    <p:sldId id="269" r:id="rId14"/>
    <p:sldId id="270" r:id="rId15"/>
    <p:sldId id="271" r:id="rId16"/>
    <p:sldId id="273"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EF1CDC-174F-7037-5F45-0002DDEE9F11}" v="1858" dt="2025-04-23T11:56:00.466"/>
    <p1510:client id="{DC1D8848-F61C-80C0-4AF5-120C3872C967}" v="105" dt="2025-04-22T10:15:31.1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context>
    <inkml:brush xml:id="br0">
      <inkml:brushProperty name="width" value="0.1" units="cm"/>
      <inkml:brushProperty name="height" value="0.1" units="cm"/>
      <inkml:brushProperty name="color" value="#5B2D90"/>
    </inkml:brush>
  </inkml:definitions>
  <inkml:trace contextRef="#ctx0" brushRef="#br0">23178 10345 16383 0 0,'0'0'0'0'0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context>
    <inkml:brush xml:id="br0">
      <inkml:brushProperty name="width" value="0.1" units="cm"/>
      <inkml:brushProperty name="height" value="0.1" units="cm"/>
      <inkml:brushProperty name="color" value="#5B2D90"/>
    </inkml:brush>
  </inkml:definitions>
  <inkml:trace contextRef="#ctx0" brushRef="#br0">10001 3942 16383 0 0,'0'0'0'0'0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context>
    <inkml:brush xml:id="br0">
      <inkml:brushProperty name="width" value="0.1" units="cm"/>
      <inkml:brushProperty name="height" value="0.1" units="cm"/>
      <inkml:brushProperty name="color" value="#5B2D90"/>
    </inkml:brush>
  </inkml:definitions>
  <inkml:trace contextRef="#ctx0" brushRef="#br0">11060 6853 16383 0 0,'0'0'0'0'0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context>
    <inkml:brush xml:id="br0">
      <inkml:brushProperty name="width" value="0.1" units="cm"/>
      <inkml:brushProperty name="height" value="0.1" units="cm"/>
      <inkml:brushProperty name="color" value="#5B2D90"/>
    </inkml:brush>
  </inkml:definitions>
  <inkml:trace contextRef="#ctx0" brushRef="#br0">8445 9188 16383 0 0,'-4'-5'0'0'0,"-3"-6"0"0"0,-4-7 0 0 0,-1-5 0 0 0,2-3 0 0 0,3-3 0 0 0,2-1 0 0 0,3 0 0 0 0,0 0 0 0 0,2 0 0 0 0,0-5 0 0 0,1-6 0 0 0,-1-1 0 0 0,6 2 0 0 0,1 2 0 0 0,-1 3 0 0 0,-1 3 0 0 0,4 1 0 0 0,0 2 0 0 0,-2 0 0 0 0,-1 1 0 0 0,2-1 0 0 0,1 1 0 0 0,-2-1 0 0 0,-2 0 0 0 0,3 5 0 0 0,1 2 0 0 0,-2-1 0 0 0,3-1 0 0 0,5 4 0 0 0,4 5 0 0 0,5 5 0 0 0,2 4 0 0 0,3 3 0 0 0,0 3 0 0 0,1 0 0 0 0,0 1 0 0 0,0 0 0 0 0,0 0 0 0 0,-1 0 0 0 0,0-11 0 0 0,0-3 0 0 0,0 1 0 0 0,0 2 0 0 0,0 3 0 0 0,0 2 0 0 0,0 3 0 0 0,0 1 0 0 0,0 1 0 0 0,0-5 0 0 0,0-6 0 0 0,0-1 0 0 0,0 1 0 0 0,0 3 0 0 0,0 2 0 0 0,0 3 0 0 0,0 1 0 0 0,0 2 0 0 0,0 0 0 0 0,0 1 0 0 0,0-1 0 0 0,0 1 0 0 0,0-1 0 0 0,0 0 0 0 0,0 0 0 0 0,0 0 0 0 0,0 0 0 0 0,0 0 0 0 0,0 0 0 0 0,0 0 0 0 0,0 0 0 0 0,0 0 0 0 0,0 0 0 0 0,0 0 0 0 0,0 0 0 0 0,0 0 0 0 0,0 0 0 0 0,0 0 0 0 0,0 0 0 0 0,0 0 0 0 0,0 0 0 0 0,0 0 0 0 0,0 0 0 0 0,0 0 0 0 0,0 0 0 0 0,0 0 0 0 0,0 0 0 0 0,0 0 0 0 0,0 0 0 0 0,0 0 0 0 0,5 0 0 0 0,1 0 0 0 0,1 0 0 0 0,-2 0 0 0 0,-2 0 0 0 0,-1 0 0 0 0,0 0 0 0 0,-2 0 0 0 0,0 0 0 0 0,0 0 0 0 0,0 0 0 0 0,-1 0 0 0 0,1 0 0 0 0,0 0 0 0 0,0 0 0 0 0,0 0 0 0 0,0 0 0 0 0,0 0 0 0 0,0 0 0 0 0,0 0 0 0 0,0 0 0 0 0,0 0 0 0 0,0 0 0 0 0,5 0 0 0 0,1 0 0 0 0,1 0 0 0 0,-2 0 0 0 0,-2 0 0 0 0,-1 0 0 0 0,0 0 0 0 0,-2 0 0 0 0,0 0 0 0 0,0 0 0 0 0,0 0 0 0 0,-1 0 0 0 0,6 0 0 0 0,1 0 0 0 0,0 0 0 0 0,-1 0 0 0 0,4 0 0 0 0,0 0 0 0 0,-2 0 0 0 0,-1 0 0 0 0,-3 0 0 0 0,-1 0 0 0 0,-1 0 0 0 0,-1 0 0 0 0,0 0 0 0 0,0 0 0 0 0,-1 0 0 0 0,1 0 0 0 0,0 0 0 0 0,0 0 0 0 0,0 0 0 0 0,0 0 0 0 0,0 0 0 0 0,0 0 0 0 0,0 0 0 0 0,0 0 0 0 0,0 0 0 0 0,0 0 0 0 0,0 0 0 0 0,0 0 0 0 0,0 0 0 0 0,0 0 0 0 0,0 0 0 0 0,0 0 0 0 0,0 0 0 0 0,0 0 0 0 0,0 0 0 0 0,0 0 0 0 0,0 0 0 0 0,0 0 0 0 0,0 0 0 0 0,-5 5 0 0 0,-7 7 0 0 0,-6 5 0 0 0,-4 6 0 0 0,-5 4 0 0 0,4 1 0 0 0,-1 2 0 0 0,5 0 0 0 0,1 0 0 0 0,-3 1 0 0 0,-1-2 0 0 0,-3 1 0 0 0,-1-1 0 0 0,3-5 0 0 0,0-1 0 0 0,0-1 0 0 0,-1 2 0 0 0,-2 2 0 0 0,-1 0 0 0 0,-1 2 0 0 0,-1 1 0 0 0,0 0 0 0 0,0 0 0 0 0,0 0 0 0 0,-1 0 0 0 0,1 1 0 0 0,0-1 0 0 0,0 0 0 0 0,-5 0 0 0 0,-7 0 0 0 0,-5-5 0 0 0,-6-2 0 0 0,-3-4 0 0 0,-3-5 0 0 0,-1-1 0 0 0,0-1 0 0 0,0-3 0 0 0,0-4 0 0 0,0 4 0 0 0,0 0 0 0 0,1-2 0 0 0,0-1 0 0 0,0-2 0 0 0,0-1 0 0 0,0-1 0 0 0,0-1 0 0 0,0-1 0 0 0,-5 1 0 0 0,-1 5 0 0 0,-1 1 0 0 0,2 0 0 0 0,-3-1 0 0 0,-1-2 0 0 0,2 5 0 0 0,1-1 0 0 0,3 0 0 0 0,1-2 0 0 0,1 3 0 0 0,-4 1 0 0 0,-2-2 0 0 0,1 3 0 0 0,2 0 0 0 0,0-1 0 0 0,2-4 0 0 0,1-1 0 0 0,1-2 0 0 0,0-1 0 0 0,-5-1 0 0 0,-1 0 0 0 0,0-1 0 0 0,1 1 0 0 0,2 0 0 0 0,1 4 0 0 0,1 3 0 0 0,0-1 0 0 0,1-1 0 0 0,0-2 0 0 0,1 0 0 0 0,-1-2 0 0 0,0-1 0 0 0,0 0 0 0 0,0 0 0 0 0,0 0 0 0 0,0 0 0 0 0,0-1 0 0 0,0 1 0 0 0,0 0 0 0 0,0 0 0 0 0,-5 0 0 0 0,-1 5 0 0 0,0 2 0 0 0,1-1 0 0 0,1-1 0 0 0,2 3 0 0 0,1 1 0 0 0,0-1 0 0 0,1-3 0 0 0,0-1 0 0 0,1-2 0 0 0,-1-1 0 0 0,0-1 0 0 0,0 0 0 0 0,0-1 0 0 0,1 1 0 0 0,-1 5 0 0 0,0 1 0 0 0,0 0 0 0 0,0-1 0 0 0,0-2 0 0 0,0 0 0 0 0,0-2 0 0 0,0 4 0 0 0,0 2 0 0 0,0-1 0 0 0,0-1 0 0 0,0-2 0 0 0,0-1 0 0 0,0-1 0 0 0,0-1 0 0 0,0 0 0 0 0,0 0 0 0 0,0 5 0 0 0,0 1 0 0 0,0 0 0 0 0,0-1 0 0 0,0-2 0 0 0,0 0 0 0 0,0-2 0 0 0,0-1 0 0 0,0 0 0 0 0,0 0 0 0 0,0 0 0 0 0,0 0 0 0 0,0-1 0 0 0,0 1 0 0 0,0 0 0 0 0,0 0 0 0 0,0 0 0 0 0,0 0 0 0 0,0 0 0 0 0,0 0 0 0 0,0 0 0 0 0,0 0 0 0 0,0 0 0 0 0,0 0 0 0 0,0 0 0 0 0,0 0 0 0 0,0 0 0 0 0,0 0 0 0 0,0 0 0 0 0,0 0 0 0 0,0 0 0 0 0,0 0 0 0 0,0 0 0 0 0,0 0 0 0 0,0 0 0 0 0,0 0 0 0 0,0 0 0 0 0,0 0 0 0 0,0 0 0 0 0,0-5 0 0 0,0-1 0 0 0,0-6 0 0 0,0 1 0 0 0,0 1 0 0 0,0-2 0 0 0,0 0 0 0 0,0-1 0 0 0,5 0 0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context>
    <inkml:brush xml:id="br0">
      <inkml:brushProperty name="width" value="0.1" units="cm"/>
      <inkml:brushProperty name="height" value="0.1" units="cm"/>
      <inkml:brushProperty name="color" value="#5B2D90"/>
    </inkml:brush>
  </inkml:definitions>
  <inkml:trace contextRef="#ctx0" brushRef="#br0">29133 8139 16383 0 0,'-5'0'0'0'0,"-6"-5"0"0"0,-7-2 0 0 0,-10 1 0 0 0,-9 1 0 0 0,-5-3 0 0 0,-4-1 0 0 0,1 1 0 0 0,2-2 0 0 0,5 0 0 0 0,3 2 0 0 0,-2 2 0 0 0,0 2 0 0 0,2 2 0 0 0,1 1 0 0 0,-3 1 0 0 0,0 0 0 0 0,1 1 0 0 0,2-1 0 0 0,2 0 0 0 0,1 1 0 0 0,1-1 0 0 0,1 0 0 0 0,0 0 0 0 0,1 0 0 0 0,-1 0 0 0 0,0 0 0 0 0,-4 0 0 0 0,-3 0 0 0 0,1 0 0 0 0,1 0 0 0 0,1 0 0 0 0,2 0 0 0 0,1 0 0 0 0,0 0 0 0 0,1 0 0 0 0,1 0 0 0 0,-1 5 0 0 0,0 1 0 0 0,0 1 0 0 0,1-2 0 0 0,4 3 0 0 0,1 1 0 0 0,1-2 0 0 0,3 4 0 0 0,0 4 0 0 0,-2 0 0 0 0,-2 2 0 0 0,-2 3 0 0 0,4 4 0 0 0,4 1 0 0 0,6 3 0 0 0,4 1 0 0 0,4 0 0 0 0,3 1 0 0 0,0-1 0 0 0,1 1 0 0 0,0-1 0 0 0,0 1 0 0 0,0-1 0 0 0,-1 0 0 0 0,1 0 0 0 0,-1 0 0 0 0,0 0 0 0 0,0 0 0 0 0,0 0 0 0 0,0 0 0 0 0,0 0 0 0 0,0 0 0 0 0,-1 0 0 0 0,6 0 0 0 0,2 0 0 0 0,-1 0 0 0 0,-1 0 0 0 0,-1 0 0 0 0,3 0 0 0 0,1 0 0 0 0,3-5 0 0 0,1-2 0 0 0,-2 1 0 0 0,2-4 0 0 0,-1 0 0 0 0,2 1 0 0 0,0 3 0 0 0,-3 2 0 0 0,2 2 0 0 0,-1 1 0 0 0,2 0 0 0 0,4 2 0 0 0,5-1 0 0 0,2 1 0 0 0,3-1 0 0 0,2 0 0 0 0,0 0 0 0 0,1-4 0 0 0,-1-3 0 0 0,1 1 0 0 0,0-4 0 0 0,4 5 0 0 0,2-2 0 0 0,4 0 0 0 0,1-3 0 0 0,-3 0 0 0 0,3-4 0 0 0,10-4 0 0 0,0-3 0 0 0,1-4 0 0 0,-2-3 0 0 0,-1-1 0 0 0,2 0 0 0 0,-4-1 0 0 0,1 0 0 0 0,-3 1 0 0 0,-4-1 0 0 0,-5 1 0 0 0,-2 0 0 0 0,-4 0 0 0 0,5 0 0 0 0,0 0 0 0 0,-1 0 0 0 0,4 0 0 0 0,1 0 0 0 0,3 0 0 0 0,4 0 0 0 0,0-5 0 0 0,1-2 0 0 0,3 1 0 0 0,3 1 0 0 0,-3 1 0 0 0,0-3 0 0 0,-4-1 0 0 0,1 2 0 0 0,-8-4 0 0 0,-1 0 0 0 0,-2 2 0 0 0,-2-3 0 0 0,-1 0 0 0 0,-3 3 0 0 0,0 2 0 0 0,-1-3 0 0 0,-1 1 0 0 0,1 1 0 0 0,0-3 0 0 0,-1 0 0 0 0,1 2 0 0 0,0-3 0 0 0,-5-4 0 0 0,-2 0 0 0 0,1 3 0 0 0,1-1 0 0 0,1 1 0 0 0,2-3 0 0 0,-4-2 0 0 0,-1 0 0 0 0,1-1 0 0 0,-4-2 0 0 0,0-4 0 0 0,-3-2 0 0 0,0-1 0 0 0,-2-1 0 0 0,2-2 0 0 0,-3 1 0 0 0,-3-1 0 0 0,2 1 0 0 0,-2-1 0 0 0,-2 1 0 0 0,-2 0 0 0 0,-3 0 0 0 0,-1 0 0 0 0,-2 0 0 0 0,0 0 0 0 0,0 0 0 0 0,-1 0 0 0 0,1 0 0 0 0,-1 0 0 0 0,1 0 0 0 0,-5 0 0 0 0,-2 0 0 0 0,1 0 0 0 0,-4 0 0 0 0,-5 0 0 0 0,-5 0 0 0 0,1 0 0 0 0,-1 0 0 0 0,-2 0 0 0 0,-3 0 0 0 0,-1 5 0 0 0,-2 2 0 0 0,-1-1 0 0 0,0-1 0 0 0,0 4 0 0 0,-1-1 0 0 0,1 5 0 0 0,5-1 0 0 0,1 3 0 0 0,0 3 0 0 0,-1 4 0 0 0,-1-1 0 0 0,-2-1 0 0 0,-1 3 0 0 0,0 1 0 0 0,-1-3 0 0 0,-1 0 0 0 0,1 2 0 0 0,0-4 0 0 0,0 0 0 0 0,0-3 0 0 0,-1 0 0 0 0,1 3 0 0 0,0-2 0 0 0,0 1 0 0 0,0 3 0 0 0,0-3 0 0 0,0 1 0 0 0,0 2 0 0 0,0-3 0 0 0,0 1 0 0 0,1-3 0 0 0,-1 1 0 0 0,0 2 0 0 0,0 3 0 0 0,0-2 0 0 0,0 0 0 0 0,0 2 0 0 0,0 2 0 0 0,0 2 0 0 0,0 1 0 0 0,0 1 0 0 0,0 1 0 0 0,0 0 0 0 0,0-4 0 0 0,0-7 0 0 0,0-2 0 0 0,5 2 0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context>
    <inkml:brush xml:id="br0">
      <inkml:brushProperty name="width" value="0.1" units="cm"/>
      <inkml:brushProperty name="height" value="0.1" units="cm"/>
      <inkml:brushProperty name="color" value="#5B2D90"/>
    </inkml:brush>
  </inkml:definitions>
  <inkml:trace contextRef="#ctx0" brushRef="#br0">13917 5874 16383 0 0,'0'0'0'0'0</inkml:trace>
</inkml:ink>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4/23/2025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4/23/2025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4/23/2025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4/23/2025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4/23/2025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customXml" Target="../ink/ink6.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customXml" Target="../ink/ink3.xml"/><Relationship Id="rId5" Type="http://schemas.openxmlformats.org/officeDocument/2006/relationships/customXml" Target="../ink/ink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pypi.org/"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atin typeface="Batang"/>
                <a:ea typeface="Batang"/>
              </a:rPr>
              <a:t>LABEL STUDIO TUTORIAL</a:t>
            </a:r>
          </a:p>
        </p:txBody>
      </p:sp>
      <p:sp>
        <p:nvSpPr>
          <p:cNvPr id="3" name="Subtitle 2"/>
          <p:cNvSpPr>
            <a:spLocks noGrp="1"/>
          </p:cNvSpPr>
          <p:nvPr>
            <p:ph type="subTitle" idx="1"/>
          </p:nvPr>
        </p:nvSpPr>
        <p:spPr/>
        <p:txBody>
          <a:bodyPr vert="horz" lIns="91440" tIns="45720" rIns="91440" bIns="45720" rtlCol="0" anchor="t">
            <a:normAutofit/>
          </a:bodyPr>
          <a:lstStyle/>
          <a:p>
            <a:r>
              <a:rPr lang="en-US" dirty="0">
                <a:latin typeface="Century Schoolbook"/>
              </a:rPr>
              <a:t>Implementation in the Linux OS</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9C79F-A638-A48A-C70F-879D969295C9}"/>
              </a:ext>
            </a:extLst>
          </p:cNvPr>
          <p:cNvSpPr>
            <a:spLocks noGrp="1"/>
          </p:cNvSpPr>
          <p:nvPr>
            <p:ph type="title"/>
          </p:nvPr>
        </p:nvSpPr>
        <p:spPr/>
        <p:txBody>
          <a:bodyPr>
            <a:normAutofit fontScale="90000"/>
          </a:bodyPr>
          <a:lstStyle/>
          <a:p>
            <a:r>
              <a:rPr lang="en-US" sz="3200" dirty="0">
                <a:latin typeface="Comic Sans MS"/>
                <a:ea typeface="Calibri"/>
                <a:cs typeface="Calibri"/>
              </a:rPr>
              <a:t>We then moved in the next interface by just clicking on the Data Import, and on clicking the add URL or Import Files</a:t>
            </a:r>
            <a:br>
              <a:rPr lang="en-US" sz="3200" dirty="0">
                <a:latin typeface="Comic Sans MS"/>
                <a:ea typeface="Calibri"/>
                <a:cs typeface="Calibri"/>
              </a:rPr>
            </a:br>
            <a:r>
              <a:rPr lang="en-US" sz="3200" dirty="0">
                <a:latin typeface="Comic Sans MS"/>
                <a:ea typeface="Calibri"/>
                <a:cs typeface="Calibri"/>
              </a:rPr>
              <a:t>we bring the files or JPGs in which annotation works need to be done.</a:t>
            </a:r>
          </a:p>
        </p:txBody>
      </p:sp>
      <p:pic>
        <p:nvPicPr>
          <p:cNvPr id="4" name="Content Placeholder 3" descr="A screenshot of a computer&#10;&#10;AI-generated content may be incorrect.">
            <a:extLst>
              <a:ext uri="{FF2B5EF4-FFF2-40B4-BE49-F238E27FC236}">
                <a16:creationId xmlns:a16="http://schemas.microsoft.com/office/drawing/2014/main" id="{AB95D9E2-14F3-51B3-2373-ABD93D5BF725}"/>
              </a:ext>
            </a:extLst>
          </p:cNvPr>
          <p:cNvPicPr>
            <a:picLocks noGrp="1" noChangeAspect="1"/>
          </p:cNvPicPr>
          <p:nvPr>
            <p:ph idx="1"/>
          </p:nvPr>
        </p:nvPicPr>
        <p:blipFill>
          <a:blip r:embed="rId2"/>
          <a:stretch>
            <a:fillRect/>
          </a:stretch>
        </p:blipFill>
        <p:spPr>
          <a:xfrm>
            <a:off x="3048000" y="2299436"/>
            <a:ext cx="6096000" cy="3403716"/>
          </a:xfrm>
        </p:spPr>
      </p:pic>
    </p:spTree>
    <p:extLst>
      <p:ext uri="{BB962C8B-B14F-4D97-AF65-F5344CB8AC3E}">
        <p14:creationId xmlns:p14="http://schemas.microsoft.com/office/powerpoint/2010/main" val="2593426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7B209-C402-EA69-B0A0-82716AB5A654}"/>
              </a:ext>
            </a:extLst>
          </p:cNvPr>
          <p:cNvSpPr>
            <a:spLocks noGrp="1"/>
          </p:cNvSpPr>
          <p:nvPr>
            <p:ph type="title"/>
          </p:nvPr>
        </p:nvSpPr>
        <p:spPr/>
        <p:txBody>
          <a:bodyPr>
            <a:normAutofit fontScale="90000"/>
          </a:bodyPr>
          <a:lstStyle/>
          <a:p>
            <a:br>
              <a:rPr lang="en-US" sz="3200" dirty="0">
                <a:latin typeface="Comic Sans MS"/>
              </a:rPr>
            </a:br>
            <a:r>
              <a:rPr lang="en-US" sz="3200" dirty="0">
                <a:latin typeface="Comic Sans MS"/>
              </a:rPr>
              <a:t>Then we move on to the next interface by clicking Labelling Setup and in the opening page itself we get different options to choose in which domain we are working and what kind of annotation we want to perform .</a:t>
            </a:r>
            <a:br>
              <a:rPr lang="en-US" sz="3200" dirty="0">
                <a:latin typeface="Comic Sans MS"/>
              </a:rPr>
            </a:br>
            <a:r>
              <a:rPr lang="en-US" sz="3200" dirty="0">
                <a:latin typeface="Comic Sans MS"/>
              </a:rPr>
              <a:t>For example, I choose Computer Vision and under it Semantic segmentation with polygon.</a:t>
            </a:r>
          </a:p>
        </p:txBody>
      </p:sp>
      <p:pic>
        <p:nvPicPr>
          <p:cNvPr id="4" name="Content Placeholder 3" descr="A screenshot of a computer&#10;&#10;AI-generated content may be incorrect.">
            <a:extLst>
              <a:ext uri="{FF2B5EF4-FFF2-40B4-BE49-F238E27FC236}">
                <a16:creationId xmlns:a16="http://schemas.microsoft.com/office/drawing/2014/main" id="{37545FBC-5AAC-14D9-977D-05E703C31173}"/>
              </a:ext>
            </a:extLst>
          </p:cNvPr>
          <p:cNvPicPr>
            <a:picLocks noGrp="1" noChangeAspect="1"/>
          </p:cNvPicPr>
          <p:nvPr>
            <p:ph idx="1"/>
          </p:nvPr>
        </p:nvPicPr>
        <p:blipFill>
          <a:blip r:embed="rId2"/>
          <a:stretch>
            <a:fillRect/>
          </a:stretch>
        </p:blipFill>
        <p:spPr>
          <a:xfrm>
            <a:off x="2638425" y="2794736"/>
            <a:ext cx="6096000" cy="3403716"/>
          </a:xfrm>
        </p:spPr>
      </p:pic>
    </p:spTree>
    <p:extLst>
      <p:ext uri="{BB962C8B-B14F-4D97-AF65-F5344CB8AC3E}">
        <p14:creationId xmlns:p14="http://schemas.microsoft.com/office/powerpoint/2010/main" val="38056375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CD7F2-F512-6E0F-1B06-B732978CB699}"/>
              </a:ext>
            </a:extLst>
          </p:cNvPr>
          <p:cNvSpPr>
            <a:spLocks noGrp="1"/>
          </p:cNvSpPr>
          <p:nvPr>
            <p:ph type="title"/>
          </p:nvPr>
        </p:nvSpPr>
        <p:spPr/>
        <p:txBody>
          <a:bodyPr>
            <a:normAutofit fontScale="90000"/>
          </a:bodyPr>
          <a:lstStyle/>
          <a:p>
            <a:r>
              <a:rPr lang="en-US" dirty="0">
                <a:latin typeface="Comic Sans MS"/>
              </a:rPr>
              <a:t>And when I clicked on what kind of work I want to do then it opens a interface as shown below.</a:t>
            </a:r>
          </a:p>
        </p:txBody>
      </p:sp>
      <p:pic>
        <p:nvPicPr>
          <p:cNvPr id="4" name="Content Placeholder 3" descr="A screenshot of a computer&#10;&#10;AI-generated content may be incorrect.">
            <a:extLst>
              <a:ext uri="{FF2B5EF4-FFF2-40B4-BE49-F238E27FC236}">
                <a16:creationId xmlns:a16="http://schemas.microsoft.com/office/drawing/2014/main" id="{6CBDBD59-AF5F-7C00-A277-E6D9BE67365C}"/>
              </a:ext>
            </a:extLst>
          </p:cNvPr>
          <p:cNvPicPr>
            <a:picLocks noGrp="1" noChangeAspect="1"/>
          </p:cNvPicPr>
          <p:nvPr>
            <p:ph idx="1"/>
          </p:nvPr>
        </p:nvPicPr>
        <p:blipFill>
          <a:blip r:embed="rId2"/>
          <a:stretch>
            <a:fillRect/>
          </a:stretch>
        </p:blipFill>
        <p:spPr>
          <a:xfrm>
            <a:off x="2505075" y="2366111"/>
            <a:ext cx="6096000" cy="3403716"/>
          </a:xfrm>
        </p:spPr>
      </p:pic>
    </p:spTree>
    <p:extLst>
      <p:ext uri="{BB962C8B-B14F-4D97-AF65-F5344CB8AC3E}">
        <p14:creationId xmlns:p14="http://schemas.microsoft.com/office/powerpoint/2010/main" val="620672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59330-63C4-1B5D-6233-6A55BB9121C7}"/>
              </a:ext>
            </a:extLst>
          </p:cNvPr>
          <p:cNvSpPr>
            <a:spLocks noGrp="1"/>
          </p:cNvSpPr>
          <p:nvPr>
            <p:ph type="title"/>
          </p:nvPr>
        </p:nvSpPr>
        <p:spPr/>
        <p:txBody>
          <a:bodyPr>
            <a:normAutofit fontScale="90000"/>
          </a:bodyPr>
          <a:lstStyle/>
          <a:p>
            <a:r>
              <a:rPr lang="en-US" sz="2800" dirty="0">
                <a:latin typeface="Comic Sans MS"/>
              </a:rPr>
              <a:t>In the add labels section we added different categories of </a:t>
            </a:r>
            <a:r>
              <a:rPr lang="en-US" sz="2800">
                <a:latin typeface="Comic Sans MS"/>
              </a:rPr>
              <a:t>annotations that you want to do and click on add.</a:t>
            </a:r>
            <a:br>
              <a:rPr lang="en-US" sz="2800" dirty="0">
                <a:latin typeface="Comic Sans MS"/>
              </a:rPr>
            </a:br>
            <a:r>
              <a:rPr lang="en-US" sz="2800" dirty="0">
                <a:latin typeface="Comic Sans MS"/>
              </a:rPr>
              <a:t>For example I added three categories of annotations I want to do on any image</a:t>
            </a:r>
            <a:r>
              <a:rPr lang="en-US" dirty="0"/>
              <a:t>. </a:t>
            </a:r>
            <a:br>
              <a:rPr lang="en-US" dirty="0"/>
            </a:br>
            <a:endParaRPr lang="en-US" dirty="0"/>
          </a:p>
        </p:txBody>
      </p:sp>
      <p:pic>
        <p:nvPicPr>
          <p:cNvPr id="4" name="Content Placeholder 3" descr="A screenshot of a computer&#10;&#10;AI-generated content may be incorrect.">
            <a:extLst>
              <a:ext uri="{FF2B5EF4-FFF2-40B4-BE49-F238E27FC236}">
                <a16:creationId xmlns:a16="http://schemas.microsoft.com/office/drawing/2014/main" id="{B37DBF04-4FB6-8D91-8B87-A94FCEB792B8}"/>
              </a:ext>
            </a:extLst>
          </p:cNvPr>
          <p:cNvPicPr>
            <a:picLocks noGrp="1" noChangeAspect="1"/>
          </p:cNvPicPr>
          <p:nvPr>
            <p:ph idx="1"/>
          </p:nvPr>
        </p:nvPicPr>
        <p:blipFill>
          <a:blip r:embed="rId2"/>
          <a:stretch>
            <a:fillRect/>
          </a:stretch>
        </p:blipFill>
        <p:spPr>
          <a:xfrm>
            <a:off x="3048000" y="2299436"/>
            <a:ext cx="6096000" cy="3403716"/>
          </a:xfrm>
        </p:spPr>
      </p:pic>
    </p:spTree>
    <p:extLst>
      <p:ext uri="{BB962C8B-B14F-4D97-AF65-F5344CB8AC3E}">
        <p14:creationId xmlns:p14="http://schemas.microsoft.com/office/powerpoint/2010/main" val="947983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13419-2340-3EDD-298D-C5A2E6F154DD}"/>
              </a:ext>
            </a:extLst>
          </p:cNvPr>
          <p:cNvSpPr>
            <a:spLocks noGrp="1"/>
          </p:cNvSpPr>
          <p:nvPr>
            <p:ph type="title"/>
          </p:nvPr>
        </p:nvSpPr>
        <p:spPr/>
        <p:txBody>
          <a:bodyPr vert="horz" lIns="91440" tIns="45720" rIns="91440" bIns="45720" rtlCol="0" anchor="ctr">
            <a:noAutofit/>
          </a:bodyPr>
          <a:lstStyle/>
          <a:p>
            <a:r>
              <a:rPr lang="en-US" sz="3200" dirty="0">
                <a:latin typeface="Comic Sans MS"/>
              </a:rPr>
              <a:t>OPTIONAL : We can also write code for adding annotations and this can be done on clicking in the code section of the 'Labelling Setup'.</a:t>
            </a:r>
          </a:p>
        </p:txBody>
      </p:sp>
      <p:pic>
        <p:nvPicPr>
          <p:cNvPr id="4" name="Content Placeholder 3" descr="A screenshot of a computer&#10;&#10;AI-generated content may be incorrect.">
            <a:extLst>
              <a:ext uri="{FF2B5EF4-FFF2-40B4-BE49-F238E27FC236}">
                <a16:creationId xmlns:a16="http://schemas.microsoft.com/office/drawing/2014/main" id="{781B6458-881B-BF98-17B1-0E2DF491FF1F}"/>
              </a:ext>
            </a:extLst>
          </p:cNvPr>
          <p:cNvPicPr>
            <a:picLocks noGrp="1" noChangeAspect="1"/>
          </p:cNvPicPr>
          <p:nvPr>
            <p:ph idx="1"/>
          </p:nvPr>
        </p:nvPicPr>
        <p:blipFill>
          <a:blip r:embed="rId2"/>
          <a:stretch>
            <a:fillRect/>
          </a:stretch>
        </p:blipFill>
        <p:spPr>
          <a:xfrm>
            <a:off x="3048000" y="2299436"/>
            <a:ext cx="6096000" cy="3403716"/>
          </a:xfrm>
        </p:spPr>
      </p:pic>
    </p:spTree>
    <p:extLst>
      <p:ext uri="{BB962C8B-B14F-4D97-AF65-F5344CB8AC3E}">
        <p14:creationId xmlns:p14="http://schemas.microsoft.com/office/powerpoint/2010/main" val="1977947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2BFF1-8812-98BA-4B15-30D883ABC3EB}"/>
              </a:ext>
            </a:extLst>
          </p:cNvPr>
          <p:cNvSpPr>
            <a:spLocks noGrp="1"/>
          </p:cNvSpPr>
          <p:nvPr>
            <p:ph type="title"/>
          </p:nvPr>
        </p:nvSpPr>
        <p:spPr/>
        <p:txBody>
          <a:bodyPr>
            <a:normAutofit fontScale="90000"/>
          </a:bodyPr>
          <a:lstStyle/>
          <a:p>
            <a:r>
              <a:rPr lang="en-US" dirty="0">
                <a:latin typeface="Comic Sans MS"/>
              </a:rPr>
              <a:t>And then we click on the Save option in the top right corner , hence finally saving our project.</a:t>
            </a:r>
          </a:p>
        </p:txBody>
      </p:sp>
      <p:pic>
        <p:nvPicPr>
          <p:cNvPr id="4" name="Content Placeholder 3" descr="A screenshot of a computer&#10;&#10;AI-generated content may be incorrect.">
            <a:extLst>
              <a:ext uri="{FF2B5EF4-FFF2-40B4-BE49-F238E27FC236}">
                <a16:creationId xmlns:a16="http://schemas.microsoft.com/office/drawing/2014/main" id="{756AB874-F4B3-6AF8-FA47-3131D4DC55A0}"/>
              </a:ext>
            </a:extLst>
          </p:cNvPr>
          <p:cNvPicPr>
            <a:picLocks noGrp="1" noChangeAspect="1"/>
          </p:cNvPicPr>
          <p:nvPr>
            <p:ph idx="1"/>
          </p:nvPr>
        </p:nvPicPr>
        <p:blipFill>
          <a:blip r:embed="rId2"/>
          <a:stretch>
            <a:fillRect/>
          </a:stretch>
        </p:blipFill>
        <p:spPr>
          <a:xfrm>
            <a:off x="3048000" y="2299436"/>
            <a:ext cx="6096000" cy="3403716"/>
          </a:xfrm>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CE2AB528-8231-1114-DA86-7AB45D595D45}"/>
                  </a:ext>
                </a:extLst>
              </p14:cNvPr>
              <p14:cNvContentPartPr/>
              <p14:nvPr/>
            </p14:nvContentPartPr>
            <p14:xfrm>
              <a:off x="8662069" y="2542748"/>
              <a:ext cx="983789" cy="610984"/>
            </p14:xfrm>
          </p:contentPart>
        </mc:Choice>
        <mc:Fallback>
          <p:pic>
            <p:nvPicPr>
              <p:cNvPr id="5" name="Ink 4">
                <a:extLst>
                  <a:ext uri="{FF2B5EF4-FFF2-40B4-BE49-F238E27FC236}">
                    <a16:creationId xmlns:a16="http://schemas.microsoft.com/office/drawing/2014/main" id="{CE2AB528-8231-1114-DA86-7AB45D595D45}"/>
                  </a:ext>
                </a:extLst>
              </p:cNvPr>
              <p:cNvPicPr/>
              <p:nvPr/>
            </p:nvPicPr>
            <p:blipFill>
              <a:blip r:embed="rId4"/>
              <a:stretch>
                <a:fillRect/>
              </a:stretch>
            </p:blipFill>
            <p:spPr>
              <a:xfrm>
                <a:off x="8644437" y="2524757"/>
                <a:ext cx="1019413" cy="646607"/>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Ink 5">
                <a:extLst>
                  <a:ext uri="{FF2B5EF4-FFF2-40B4-BE49-F238E27FC236}">
                    <a16:creationId xmlns:a16="http://schemas.microsoft.com/office/drawing/2014/main" id="{2445A53C-C82A-BDF4-9D21-ED1DA82175FF}"/>
                  </a:ext>
                </a:extLst>
              </p14:cNvPr>
              <p14:cNvContentPartPr/>
              <p14:nvPr/>
            </p14:nvContentPartPr>
            <p14:xfrm>
              <a:off x="3267205" y="1722328"/>
              <a:ext cx="10438" cy="10438"/>
            </p14:xfrm>
          </p:contentPart>
        </mc:Choice>
        <mc:Fallback>
          <p:pic>
            <p:nvPicPr>
              <p:cNvPr id="6" name="Ink 5">
                <a:extLst>
                  <a:ext uri="{FF2B5EF4-FFF2-40B4-BE49-F238E27FC236}">
                    <a16:creationId xmlns:a16="http://schemas.microsoft.com/office/drawing/2014/main" id="{2445A53C-C82A-BDF4-9D21-ED1DA82175FF}"/>
                  </a:ext>
                </a:extLst>
              </p:cNvPr>
              <p:cNvPicPr/>
              <p:nvPr/>
            </p:nvPicPr>
            <p:blipFill>
              <a:blip r:embed="rId6"/>
              <a:stretch>
                <a:fillRect/>
              </a:stretch>
            </p:blipFill>
            <p:spPr>
              <a:xfrm>
                <a:off x="2745305" y="1210866"/>
                <a:ext cx="1043800" cy="1043800"/>
              </a:xfrm>
              <a:prstGeom prst="rect">
                <a:avLst/>
              </a:prstGeom>
            </p:spPr>
          </p:pic>
        </mc:Fallback>
      </mc:AlternateContent>
    </p:spTree>
    <p:extLst>
      <p:ext uri="{BB962C8B-B14F-4D97-AF65-F5344CB8AC3E}">
        <p14:creationId xmlns:p14="http://schemas.microsoft.com/office/powerpoint/2010/main" val="26772880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CB2C4-019A-673E-3912-1EFC24555A5F}"/>
              </a:ext>
            </a:extLst>
          </p:cNvPr>
          <p:cNvSpPr>
            <a:spLocks noGrp="1"/>
          </p:cNvSpPr>
          <p:nvPr>
            <p:ph type="title"/>
          </p:nvPr>
        </p:nvSpPr>
        <p:spPr/>
        <p:txBody>
          <a:bodyPr>
            <a:noAutofit/>
          </a:bodyPr>
          <a:lstStyle/>
          <a:p>
            <a:r>
              <a:rPr lang="en-US" sz="3600" dirty="0">
                <a:latin typeface="Comic Sans MS"/>
              </a:rPr>
              <a:t>I have shown a sample image of my annotation work and then clicked on the update button in bottom right corner of the annotated image.</a:t>
            </a:r>
          </a:p>
        </p:txBody>
      </p:sp>
      <p:pic>
        <p:nvPicPr>
          <p:cNvPr id="4" name="Content Placeholder 3" descr="A screenshot of a computer screen&#10;&#10;AI-generated content may be incorrect.">
            <a:extLst>
              <a:ext uri="{FF2B5EF4-FFF2-40B4-BE49-F238E27FC236}">
                <a16:creationId xmlns:a16="http://schemas.microsoft.com/office/drawing/2014/main" id="{6CE90182-B488-4FD9-7802-B33801D32849}"/>
              </a:ext>
            </a:extLst>
          </p:cNvPr>
          <p:cNvPicPr>
            <a:picLocks noGrp="1" noChangeAspect="1"/>
          </p:cNvPicPr>
          <p:nvPr>
            <p:ph idx="1"/>
          </p:nvPr>
        </p:nvPicPr>
        <p:blipFill>
          <a:blip r:embed="rId2"/>
          <a:stretch>
            <a:fillRect/>
          </a:stretch>
        </p:blipFill>
        <p:spPr>
          <a:xfrm>
            <a:off x="3048000" y="2299436"/>
            <a:ext cx="6096000" cy="3403716"/>
          </a:xfrm>
        </p:spPr>
      </p:pic>
    </p:spTree>
    <p:extLst>
      <p:ext uri="{BB962C8B-B14F-4D97-AF65-F5344CB8AC3E}">
        <p14:creationId xmlns:p14="http://schemas.microsoft.com/office/powerpoint/2010/main" val="20825986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FB7DD-A2BF-B13E-CBC3-B2914402E6DE}"/>
              </a:ext>
            </a:extLst>
          </p:cNvPr>
          <p:cNvSpPr>
            <a:spLocks noGrp="1"/>
          </p:cNvSpPr>
          <p:nvPr>
            <p:ph type="title"/>
          </p:nvPr>
        </p:nvSpPr>
        <p:spPr/>
        <p:txBody>
          <a:bodyPr/>
          <a:lstStyle/>
          <a:p>
            <a:r>
              <a:rPr lang="en-US" dirty="0">
                <a:latin typeface="Comic Sans MS"/>
              </a:rPr>
              <a:t>FINALLY THE DATA BASE COULD LOOK LIKE THIS.</a:t>
            </a:r>
          </a:p>
        </p:txBody>
      </p:sp>
      <p:pic>
        <p:nvPicPr>
          <p:cNvPr id="4" name="Content Placeholder 3" descr="A screenshot of a computer&#10;&#10;AI-generated content may be incorrect.">
            <a:extLst>
              <a:ext uri="{FF2B5EF4-FFF2-40B4-BE49-F238E27FC236}">
                <a16:creationId xmlns:a16="http://schemas.microsoft.com/office/drawing/2014/main" id="{28FD078D-7CE9-5339-AEBF-60413DCEE7E3}"/>
              </a:ext>
            </a:extLst>
          </p:cNvPr>
          <p:cNvPicPr>
            <a:picLocks noGrp="1" noChangeAspect="1"/>
          </p:cNvPicPr>
          <p:nvPr>
            <p:ph idx="1"/>
          </p:nvPr>
        </p:nvPicPr>
        <p:blipFill>
          <a:blip r:embed="rId2"/>
          <a:stretch>
            <a:fillRect/>
          </a:stretch>
        </p:blipFill>
        <p:spPr>
          <a:xfrm>
            <a:off x="1764083" y="2299436"/>
            <a:ext cx="7379917" cy="3403716"/>
          </a:xfrm>
        </p:spPr>
      </p:pic>
    </p:spTree>
    <p:extLst>
      <p:ext uri="{BB962C8B-B14F-4D97-AF65-F5344CB8AC3E}">
        <p14:creationId xmlns:p14="http://schemas.microsoft.com/office/powerpoint/2010/main" val="2135124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350EC-AB06-5AF6-0217-6A1C9914E2A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785AF84-B18F-A8EB-F91A-184187E8BD0D}"/>
              </a:ext>
            </a:extLst>
          </p:cNvPr>
          <p:cNvSpPr>
            <a:spLocks noGrp="1"/>
          </p:cNvSpPr>
          <p:nvPr>
            <p:ph idx="1"/>
          </p:nvPr>
        </p:nvSpPr>
        <p:spPr/>
        <p:txBody>
          <a:bodyPr vert="horz" lIns="91440" tIns="45720" rIns="91440" bIns="45720" rtlCol="0" anchor="t">
            <a:normAutofit/>
          </a:bodyPr>
          <a:lstStyle/>
          <a:p>
            <a:pPr>
              <a:buAutoNum type="arabicPeriod"/>
            </a:pPr>
            <a:r>
              <a:rPr lang="en-US" dirty="0"/>
              <a:t> Run the terminal </a:t>
            </a:r>
            <a:r>
              <a:rPr lang="en-US" dirty="0" err="1"/>
              <a:t>Ctrl+Alt</a:t>
            </a:r>
            <a:r>
              <a:rPr lang="en-US" dirty="0"/>
              <a:t>+ T </a:t>
            </a:r>
            <a:endParaRPr lang="en-US"/>
          </a:p>
          <a:p>
            <a:pPr marL="0" indent="0">
              <a:buNone/>
            </a:pPr>
            <a:r>
              <a:rPr lang="en-US" dirty="0">
                <a:solidFill>
                  <a:srgbClr val="000000"/>
                </a:solidFill>
                <a:latin typeface="Comic Sans MS"/>
              </a:rPr>
              <a:t>We have to run ' python3 –m </a:t>
            </a:r>
            <a:r>
              <a:rPr lang="en-US" err="1">
                <a:solidFill>
                  <a:srgbClr val="000000"/>
                </a:solidFill>
                <a:latin typeface="Comic Sans MS"/>
              </a:rPr>
              <a:t>venv</a:t>
            </a:r>
            <a:r>
              <a:rPr lang="en-US" dirty="0">
                <a:solidFill>
                  <a:srgbClr val="000000"/>
                </a:solidFill>
                <a:latin typeface="Comic Sans MS"/>
              </a:rPr>
              <a:t> env ' which typically means to create a virtual environment for python to run . </a:t>
            </a:r>
          </a:p>
          <a:p>
            <a:pPr marL="0" indent="0">
              <a:buNone/>
            </a:pPr>
            <a:r>
              <a:rPr lang="en-US" dirty="0">
                <a:solidFill>
                  <a:srgbClr val="000000"/>
                </a:solidFill>
                <a:latin typeface="Comic Sans MS"/>
              </a:rPr>
              <a:t>TO CHECK WHETHER VIRTUAL ENVIRONMENT IS RUNNING OR NOT – Run Command 'Ls env' </a:t>
            </a:r>
          </a:p>
          <a:p>
            <a:pPr marL="0" indent="0">
              <a:buNone/>
            </a:pPr>
            <a:r>
              <a:rPr lang="en-US" dirty="0">
                <a:solidFill>
                  <a:srgbClr val="000000"/>
                </a:solidFill>
                <a:latin typeface="Comic Sans MS"/>
              </a:rPr>
              <a:t>If it shows folders like bin , lib, and include , then the virtual environment was created properly  </a:t>
            </a:r>
          </a:p>
          <a:p>
            <a:pPr>
              <a:buAutoNum type="arabicPeriod"/>
            </a:pPr>
            <a:endParaRPr lang="en-US" sz="1100">
              <a:solidFill>
                <a:srgbClr val="FDFDFC"/>
              </a:solidFill>
            </a:endParaRPr>
          </a:p>
        </p:txBody>
      </p:sp>
      <p:pic>
        <p:nvPicPr>
          <p:cNvPr id="4" name="Picture 3" descr="A computer screen shot of a computer&#10;&#10;AI-generated content may be incorrect.">
            <a:extLst>
              <a:ext uri="{FF2B5EF4-FFF2-40B4-BE49-F238E27FC236}">
                <a16:creationId xmlns:a16="http://schemas.microsoft.com/office/drawing/2014/main" id="{A46FE643-06C5-A412-E9CE-71A729E35CFA}"/>
              </a:ext>
            </a:extLst>
          </p:cNvPr>
          <p:cNvPicPr>
            <a:picLocks noChangeAspect="1"/>
          </p:cNvPicPr>
          <p:nvPr/>
        </p:nvPicPr>
        <p:blipFill>
          <a:blip r:embed="rId2"/>
          <a:stretch>
            <a:fillRect/>
          </a:stretch>
        </p:blipFill>
        <p:spPr>
          <a:xfrm>
            <a:off x="1718153" y="5086480"/>
            <a:ext cx="7734300" cy="914400"/>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2C751119-528F-5B7C-F498-79898BA77E04}"/>
                  </a:ext>
                </a:extLst>
              </p14:cNvPr>
              <p14:cNvContentPartPr/>
              <p14:nvPr/>
            </p14:nvContentPartPr>
            <p14:xfrm>
              <a:off x="6920630" y="3486411"/>
              <a:ext cx="10438" cy="10438"/>
            </p14:xfrm>
          </p:contentPart>
        </mc:Choice>
        <mc:Fallback>
          <p:pic>
            <p:nvPicPr>
              <p:cNvPr id="5" name="Ink 4">
                <a:extLst>
                  <a:ext uri="{FF2B5EF4-FFF2-40B4-BE49-F238E27FC236}">
                    <a16:creationId xmlns:a16="http://schemas.microsoft.com/office/drawing/2014/main" id="{2C751119-528F-5B7C-F498-79898BA77E04}"/>
                  </a:ext>
                </a:extLst>
              </p:cNvPr>
              <p:cNvPicPr/>
              <p:nvPr/>
            </p:nvPicPr>
            <p:blipFill>
              <a:blip r:embed="rId4"/>
              <a:stretch>
                <a:fillRect/>
              </a:stretch>
            </p:blipFill>
            <p:spPr>
              <a:xfrm>
                <a:off x="6409168" y="2964511"/>
                <a:ext cx="1043800" cy="10438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Ink 5">
                <a:extLst>
                  <a:ext uri="{FF2B5EF4-FFF2-40B4-BE49-F238E27FC236}">
                    <a16:creationId xmlns:a16="http://schemas.microsoft.com/office/drawing/2014/main" id="{4855222A-1A41-5971-519C-4691C6BBFFE0}"/>
                  </a:ext>
                </a:extLst>
              </p14:cNvPr>
              <p14:cNvContentPartPr/>
              <p14:nvPr/>
            </p14:nvContentPartPr>
            <p14:xfrm>
              <a:off x="1722328" y="960328"/>
              <a:ext cx="10438" cy="10438"/>
            </p14:xfrm>
          </p:contentPart>
        </mc:Choice>
        <mc:Fallback>
          <p:pic>
            <p:nvPicPr>
              <p:cNvPr id="6" name="Ink 5">
                <a:extLst>
                  <a:ext uri="{FF2B5EF4-FFF2-40B4-BE49-F238E27FC236}">
                    <a16:creationId xmlns:a16="http://schemas.microsoft.com/office/drawing/2014/main" id="{4855222A-1A41-5971-519C-4691C6BBFFE0}"/>
                  </a:ext>
                </a:extLst>
              </p:cNvPr>
              <p:cNvPicPr/>
              <p:nvPr/>
            </p:nvPicPr>
            <p:blipFill>
              <a:blip r:embed="rId4"/>
              <a:stretch>
                <a:fillRect/>
              </a:stretch>
            </p:blipFill>
            <p:spPr>
              <a:xfrm>
                <a:off x="1200428" y="438428"/>
                <a:ext cx="1043800" cy="10438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7" name="Ink 6">
                <a:extLst>
                  <a:ext uri="{FF2B5EF4-FFF2-40B4-BE49-F238E27FC236}">
                    <a16:creationId xmlns:a16="http://schemas.microsoft.com/office/drawing/2014/main" id="{EE50FFA2-29BE-A843-67FF-5C3AD790AF2C}"/>
                  </a:ext>
                </a:extLst>
              </p14:cNvPr>
              <p14:cNvContentPartPr/>
              <p14:nvPr/>
            </p14:nvContentPartPr>
            <p14:xfrm>
              <a:off x="2139863" y="2108548"/>
              <a:ext cx="10438" cy="10438"/>
            </p14:xfrm>
          </p:contentPart>
        </mc:Choice>
        <mc:Fallback>
          <p:pic>
            <p:nvPicPr>
              <p:cNvPr id="7" name="Ink 6">
                <a:extLst>
                  <a:ext uri="{FF2B5EF4-FFF2-40B4-BE49-F238E27FC236}">
                    <a16:creationId xmlns:a16="http://schemas.microsoft.com/office/drawing/2014/main" id="{EE50FFA2-29BE-A843-67FF-5C3AD790AF2C}"/>
                  </a:ext>
                </a:extLst>
              </p:cNvPr>
              <p:cNvPicPr/>
              <p:nvPr/>
            </p:nvPicPr>
            <p:blipFill>
              <a:blip r:embed="rId4"/>
              <a:stretch>
                <a:fillRect/>
              </a:stretch>
            </p:blipFill>
            <p:spPr>
              <a:xfrm>
                <a:off x="1628401" y="1597086"/>
                <a:ext cx="1043800" cy="1043800"/>
              </a:xfrm>
              <a:prstGeom prst="rect">
                <a:avLst/>
              </a:prstGeom>
            </p:spPr>
          </p:pic>
        </mc:Fallback>
      </mc:AlternateContent>
    </p:spTree>
    <p:extLst>
      <p:ext uri="{BB962C8B-B14F-4D97-AF65-F5344CB8AC3E}">
        <p14:creationId xmlns:p14="http://schemas.microsoft.com/office/powerpoint/2010/main" val="2457137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1102A-0094-6296-29BD-D788265D15C7}"/>
              </a:ext>
            </a:extLst>
          </p:cNvPr>
          <p:cNvSpPr>
            <a:spLocks noGrp="1"/>
          </p:cNvSpPr>
          <p:nvPr>
            <p:ph type="title"/>
          </p:nvPr>
        </p:nvSpPr>
        <p:spPr/>
        <p:txBody>
          <a:bodyPr/>
          <a:lstStyle/>
          <a:p>
            <a:r>
              <a:rPr lang="en-US" sz="900" dirty="0">
                <a:latin typeface="Aptos"/>
              </a:rPr>
              <a:t> </a:t>
            </a:r>
            <a:r>
              <a:rPr lang="en-US" sz="2400" dirty="0">
                <a:latin typeface="Aptos"/>
              </a:rPr>
              <a:t>2. After </a:t>
            </a:r>
            <a:r>
              <a:rPr lang="en-US" sz="2400" err="1">
                <a:latin typeface="Aptos"/>
              </a:rPr>
              <a:t>sucesufully</a:t>
            </a:r>
            <a:r>
              <a:rPr lang="en-US" sz="2400" dirty="0">
                <a:latin typeface="Aptos"/>
              </a:rPr>
              <a:t> running the previous command</a:t>
            </a:r>
            <a:br>
              <a:rPr lang="en-US" sz="2400" dirty="0">
                <a:latin typeface="Aptos"/>
              </a:rPr>
            </a:br>
            <a:r>
              <a:rPr lang="en-US" sz="2400" dirty="0">
                <a:latin typeface="Aptos"/>
              </a:rPr>
              <a:t>                 Run </a:t>
            </a:r>
            <a:r>
              <a:rPr lang="en-US" sz="2800" dirty="0">
                <a:latin typeface="Angsana New"/>
                <a:cs typeface="Angsana New"/>
              </a:rPr>
              <a:t>'source env/bin/activate'</a:t>
            </a:r>
          </a:p>
        </p:txBody>
      </p:sp>
      <p:sp>
        <p:nvSpPr>
          <p:cNvPr id="3" name="Content Placeholder 2">
            <a:extLst>
              <a:ext uri="{FF2B5EF4-FFF2-40B4-BE49-F238E27FC236}">
                <a16:creationId xmlns:a16="http://schemas.microsoft.com/office/drawing/2014/main" id="{5281E20F-A84E-7C22-D011-FDE356783D45}"/>
              </a:ext>
            </a:extLst>
          </p:cNvPr>
          <p:cNvSpPr>
            <a:spLocks noGrp="1"/>
          </p:cNvSpPr>
          <p:nvPr>
            <p:ph idx="1"/>
          </p:nvPr>
        </p:nvSpPr>
        <p:spPr/>
        <p:txBody>
          <a:bodyPr vert="horz" lIns="91440" tIns="45720" rIns="91440" bIns="45720" rtlCol="0" anchor="t">
            <a:noAutofit/>
          </a:bodyPr>
          <a:lstStyle/>
          <a:p>
            <a:endParaRPr lang="en-US" dirty="0"/>
          </a:p>
          <a:p>
            <a:r>
              <a:rPr lang="en-US" sz="1600" dirty="0">
                <a:ea typeface="+mn-lt"/>
                <a:cs typeface="+mn-lt"/>
              </a:rPr>
              <a:t>is used to activate a Python virtual environment.</a:t>
            </a:r>
            <a:endParaRPr lang="en-US" sz="1600" dirty="0"/>
          </a:p>
          <a:p>
            <a:endParaRPr lang="en-US" sz="1600" dirty="0"/>
          </a:p>
          <a:p>
            <a:r>
              <a:rPr lang="en-US" sz="1600" dirty="0">
                <a:ea typeface="+mn-lt"/>
                <a:cs typeface="+mn-lt"/>
              </a:rPr>
              <a:t>Let me break it down for you:</a:t>
            </a:r>
            <a:endParaRPr lang="en-US" sz="1600" dirty="0"/>
          </a:p>
          <a:p>
            <a:endParaRPr lang="en-US" sz="1600" dirty="0"/>
          </a:p>
          <a:p>
            <a:r>
              <a:rPr lang="en-US" sz="1600" dirty="0">
                <a:ea typeface="+mn-lt"/>
                <a:cs typeface="+mn-lt"/>
              </a:rPr>
              <a:t>env/ is the directory where your virtual environment lives. Sometimes people name it </a:t>
            </a:r>
            <a:r>
              <a:rPr lang="en-US" sz="1600" dirty="0" err="1">
                <a:ea typeface="+mn-lt"/>
                <a:cs typeface="+mn-lt"/>
              </a:rPr>
              <a:t>venv</a:t>
            </a:r>
            <a:r>
              <a:rPr lang="en-US" sz="1600" dirty="0">
                <a:ea typeface="+mn-lt"/>
                <a:cs typeface="+mn-lt"/>
              </a:rPr>
              <a:t>/, .env/, or anything else.</a:t>
            </a:r>
            <a:endParaRPr lang="en-US" sz="1600" dirty="0"/>
          </a:p>
          <a:p>
            <a:endParaRPr lang="en-US" sz="1600" dirty="0"/>
          </a:p>
          <a:p>
            <a:r>
              <a:rPr lang="en-US" sz="1600" dirty="0">
                <a:ea typeface="+mn-lt"/>
                <a:cs typeface="+mn-lt"/>
              </a:rPr>
              <a:t>bin/activate is the script inside the virtual environment that sets environment variables to "activate" it.</a:t>
            </a:r>
            <a:endParaRPr lang="en-US" sz="1600" dirty="0"/>
          </a:p>
          <a:p>
            <a:endParaRPr lang="en-US" sz="1600" dirty="0"/>
          </a:p>
          <a:p>
            <a:r>
              <a:rPr lang="en-US" sz="1600" dirty="0">
                <a:ea typeface="+mn-lt"/>
                <a:cs typeface="+mn-lt"/>
              </a:rPr>
              <a:t>source is a shell command that runs the script in the current shell, so the changes (like modifying the PATH) stick around.</a:t>
            </a:r>
            <a:endParaRPr lang="en-US" sz="1600" dirty="0"/>
          </a:p>
          <a:p>
            <a:endParaRPr lang="en-US" sz="800"/>
          </a:p>
        </p:txBody>
      </p:sp>
    </p:spTree>
    <p:extLst>
      <p:ext uri="{BB962C8B-B14F-4D97-AF65-F5344CB8AC3E}">
        <p14:creationId xmlns:p14="http://schemas.microsoft.com/office/powerpoint/2010/main" val="2149092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CC13F-72F7-5B5D-D9C9-4037D9799408}"/>
              </a:ext>
            </a:extLst>
          </p:cNvPr>
          <p:cNvSpPr>
            <a:spLocks noGrp="1"/>
          </p:cNvSpPr>
          <p:nvPr>
            <p:ph type="title"/>
          </p:nvPr>
        </p:nvSpPr>
        <p:spPr/>
        <p:txBody>
          <a:bodyPr/>
          <a:lstStyle/>
          <a:p>
            <a:pPr marL="285750" indent="-285750">
              <a:spcBef>
                <a:spcPts val="1000"/>
              </a:spcBef>
              <a:buFont typeface="Arial"/>
              <a:buChar char="•"/>
            </a:pPr>
            <a:r>
              <a:rPr lang="en-US" sz="2400" dirty="0">
                <a:latin typeface="Aptos"/>
              </a:rPr>
              <a:t>What happens when you run it?</a:t>
            </a:r>
          </a:p>
          <a:p>
            <a:endParaRPr lang="en-US" dirty="0"/>
          </a:p>
        </p:txBody>
      </p:sp>
      <p:sp>
        <p:nvSpPr>
          <p:cNvPr id="3" name="Content Placeholder 2">
            <a:extLst>
              <a:ext uri="{FF2B5EF4-FFF2-40B4-BE49-F238E27FC236}">
                <a16:creationId xmlns:a16="http://schemas.microsoft.com/office/drawing/2014/main" id="{A8455C6E-FA44-FF2A-A37D-660C8EA5987A}"/>
              </a:ext>
            </a:extLst>
          </p:cNvPr>
          <p:cNvSpPr>
            <a:spLocks noGrp="1"/>
          </p:cNvSpPr>
          <p:nvPr>
            <p:ph idx="1"/>
          </p:nvPr>
        </p:nvSpPr>
        <p:spPr/>
        <p:txBody>
          <a:bodyPr vert="horz" lIns="91440" tIns="45720" rIns="91440" bIns="45720" rtlCol="0" anchor="t">
            <a:normAutofit/>
          </a:bodyPr>
          <a:lstStyle/>
          <a:p>
            <a:r>
              <a:rPr lang="en-US" sz="1800" dirty="0"/>
              <a:t>When you activate a virtual environment:</a:t>
            </a:r>
            <a:endParaRPr lang="en-US"/>
          </a:p>
          <a:p>
            <a:endParaRPr lang="en-US" sz="1800" dirty="0"/>
          </a:p>
          <a:p>
            <a:r>
              <a:rPr lang="en-US" sz="1800" dirty="0"/>
              <a:t>Your terminal's prompt usually changes to show the virtual environment's name.</a:t>
            </a:r>
          </a:p>
          <a:p>
            <a:endParaRPr lang="en-US" sz="1800" dirty="0"/>
          </a:p>
          <a:p>
            <a:r>
              <a:rPr lang="en-US" sz="1800" dirty="0"/>
              <a:t>The python and pip commands point to the ones inside the virtual environment, not the global ones.</a:t>
            </a:r>
          </a:p>
          <a:p>
            <a:endParaRPr lang="en-US" sz="1800" dirty="0"/>
          </a:p>
          <a:p>
            <a:r>
              <a:rPr lang="en-US" sz="1800" dirty="0"/>
              <a:t>You can install packages that will only exist within this environment.</a:t>
            </a:r>
          </a:p>
          <a:p>
            <a:endParaRPr lang="en-US" sz="1800" dirty="0"/>
          </a:p>
        </p:txBody>
      </p:sp>
      <p:pic>
        <p:nvPicPr>
          <p:cNvPr id="4" name="Picture 3" descr="A close up of text&#10;&#10;AI-generated content may be incorrect.">
            <a:extLst>
              <a:ext uri="{FF2B5EF4-FFF2-40B4-BE49-F238E27FC236}">
                <a16:creationId xmlns:a16="http://schemas.microsoft.com/office/drawing/2014/main" id="{951D8074-7445-FF72-D56A-47DE1858CCAB}"/>
              </a:ext>
            </a:extLst>
          </p:cNvPr>
          <p:cNvPicPr>
            <a:picLocks noChangeAspect="1"/>
          </p:cNvPicPr>
          <p:nvPr/>
        </p:nvPicPr>
        <p:blipFill>
          <a:blip r:embed="rId2"/>
          <a:stretch>
            <a:fillRect/>
          </a:stretch>
        </p:blipFill>
        <p:spPr>
          <a:xfrm>
            <a:off x="1581150" y="4767263"/>
            <a:ext cx="7734300" cy="1038225"/>
          </a:xfrm>
          <a:prstGeom prst="rect">
            <a:avLst/>
          </a:prstGeom>
        </p:spPr>
      </p:pic>
    </p:spTree>
    <p:extLst>
      <p:ext uri="{BB962C8B-B14F-4D97-AF65-F5344CB8AC3E}">
        <p14:creationId xmlns:p14="http://schemas.microsoft.com/office/powerpoint/2010/main" val="2999536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C8E7B-E3BE-161D-724B-FA77D4A160B4}"/>
              </a:ext>
            </a:extLst>
          </p:cNvPr>
          <p:cNvSpPr>
            <a:spLocks noGrp="1"/>
          </p:cNvSpPr>
          <p:nvPr>
            <p:ph type="title"/>
          </p:nvPr>
        </p:nvSpPr>
        <p:spPr/>
        <p:txBody>
          <a:bodyPr/>
          <a:lstStyle/>
          <a:p>
            <a:r>
              <a:rPr lang="en-US" sz="2800" dirty="0">
                <a:solidFill>
                  <a:srgbClr val="000000"/>
                </a:solidFill>
                <a:latin typeface="Aptos"/>
              </a:rPr>
              <a:t>3. </a:t>
            </a:r>
            <a:r>
              <a:rPr lang="en-US" sz="3600" dirty="0">
                <a:solidFill>
                  <a:srgbClr val="000000"/>
                </a:solidFill>
                <a:latin typeface="Angsana New"/>
                <a:cs typeface="Angsana New"/>
              </a:rPr>
              <a:t>' </a:t>
            </a:r>
            <a:r>
              <a:rPr lang="en-US" sz="3600" err="1">
                <a:solidFill>
                  <a:srgbClr val="000000"/>
                </a:solidFill>
                <a:latin typeface="Angsana New"/>
                <a:cs typeface="Angsana New"/>
              </a:rPr>
              <a:t>sudo</a:t>
            </a:r>
            <a:r>
              <a:rPr lang="en-US" sz="3600" dirty="0">
                <a:solidFill>
                  <a:srgbClr val="000000"/>
                </a:solidFill>
                <a:latin typeface="Angsana New"/>
                <a:cs typeface="Angsana New"/>
              </a:rPr>
              <a:t> apt install python3.9-dev  '</a:t>
            </a:r>
            <a:endParaRPr lang="en-US" sz="3600">
              <a:solidFill>
                <a:srgbClr val="FDFDFC"/>
              </a:solidFill>
              <a:latin typeface="Angsana New"/>
              <a:cs typeface="Angsana New"/>
            </a:endParaRPr>
          </a:p>
        </p:txBody>
      </p:sp>
      <p:sp>
        <p:nvSpPr>
          <p:cNvPr id="3" name="Content Placeholder 2">
            <a:extLst>
              <a:ext uri="{FF2B5EF4-FFF2-40B4-BE49-F238E27FC236}">
                <a16:creationId xmlns:a16="http://schemas.microsoft.com/office/drawing/2014/main" id="{C8FE66E8-5D08-D2D7-C1FC-8251FF9F5203}"/>
              </a:ext>
            </a:extLst>
          </p:cNvPr>
          <p:cNvSpPr>
            <a:spLocks noGrp="1"/>
          </p:cNvSpPr>
          <p:nvPr>
            <p:ph idx="1"/>
          </p:nvPr>
        </p:nvSpPr>
        <p:spPr/>
        <p:txBody>
          <a:bodyPr vert="horz" lIns="91440" tIns="45720" rIns="91440" bIns="45720" rtlCol="0" anchor="t">
            <a:normAutofit/>
          </a:bodyPr>
          <a:lstStyle/>
          <a:p>
            <a:pPr marL="0" indent="0">
              <a:buNone/>
            </a:pPr>
            <a:endParaRPr lang="en-US" dirty="0"/>
          </a:p>
          <a:p>
            <a:pPr>
              <a:buNone/>
            </a:pPr>
            <a:r>
              <a:rPr lang="en-US" dirty="0">
                <a:latin typeface="Angsana New"/>
                <a:ea typeface="+mn-lt"/>
                <a:cs typeface="+mn-lt"/>
              </a:rPr>
              <a:t>means you're telling your system (specifically a Debian/Ubuntu-based Linux system) to </a:t>
            </a:r>
            <a:r>
              <a:rPr lang="en-US" b="1" dirty="0">
                <a:latin typeface="Angsana New"/>
                <a:ea typeface="+mn-lt"/>
                <a:cs typeface="+mn-lt"/>
              </a:rPr>
              <a:t>install development headers and files for Python 3.9</a:t>
            </a:r>
            <a:r>
              <a:rPr lang="en-US" dirty="0">
                <a:latin typeface="Angsana New"/>
                <a:ea typeface="+mn-lt"/>
                <a:cs typeface="+mn-lt"/>
              </a:rPr>
              <a:t>.</a:t>
            </a:r>
            <a:endParaRPr lang="en-US">
              <a:latin typeface="Angsana New"/>
              <a:cs typeface="Angsana New"/>
            </a:endParaRPr>
          </a:p>
          <a:p>
            <a:pPr>
              <a:buNone/>
            </a:pPr>
            <a:r>
              <a:rPr lang="en-US" dirty="0">
                <a:latin typeface="Angsana New"/>
                <a:ea typeface="+mn-lt"/>
                <a:cs typeface="+mn-lt"/>
              </a:rPr>
              <a:t>Here's a breakdown:</a:t>
            </a:r>
            <a:endParaRPr lang="en-US">
              <a:latin typeface="Angsana New"/>
              <a:cs typeface="Angsana New"/>
            </a:endParaRPr>
          </a:p>
          <a:p>
            <a:pPr>
              <a:buFont typeface="Arial"/>
              <a:buChar char="•"/>
            </a:pPr>
            <a:r>
              <a:rPr lang="en-US" err="1">
                <a:latin typeface="Angsana New"/>
                <a:cs typeface="Angsana New"/>
              </a:rPr>
              <a:t>sudo</a:t>
            </a:r>
            <a:r>
              <a:rPr lang="en-US" dirty="0">
                <a:latin typeface="Angsana New"/>
                <a:ea typeface="+mn-lt"/>
                <a:cs typeface="+mn-lt"/>
              </a:rPr>
              <a:t>: Runs the command as a superuser (admin), since installing packages requires elevated permissions.</a:t>
            </a:r>
            <a:endParaRPr lang="en-US">
              <a:latin typeface="Angsana New"/>
              <a:cs typeface="Angsana New"/>
            </a:endParaRPr>
          </a:p>
          <a:p>
            <a:pPr>
              <a:buFont typeface="Arial"/>
              <a:buChar char="•"/>
            </a:pPr>
            <a:r>
              <a:rPr lang="en-US" dirty="0">
                <a:latin typeface="Angsana New"/>
                <a:cs typeface="Angsana New"/>
              </a:rPr>
              <a:t>apt</a:t>
            </a:r>
            <a:r>
              <a:rPr lang="en-US" dirty="0">
                <a:latin typeface="Angsana New"/>
                <a:ea typeface="+mn-lt"/>
                <a:cs typeface="+mn-lt"/>
              </a:rPr>
              <a:t>: The package manager for Ubuntu/Debian systems.</a:t>
            </a:r>
            <a:endParaRPr lang="en-US">
              <a:latin typeface="Angsana New"/>
              <a:cs typeface="Angsana New"/>
            </a:endParaRPr>
          </a:p>
          <a:p>
            <a:pPr>
              <a:buFont typeface="Arial"/>
              <a:buChar char="•"/>
            </a:pPr>
            <a:r>
              <a:rPr lang="en-US" dirty="0">
                <a:latin typeface="Angsana New"/>
                <a:cs typeface="Angsana New"/>
              </a:rPr>
              <a:t>install</a:t>
            </a:r>
            <a:r>
              <a:rPr lang="en-US" dirty="0">
                <a:latin typeface="Angsana New"/>
                <a:ea typeface="+mn-lt"/>
                <a:cs typeface="+mn-lt"/>
              </a:rPr>
              <a:t>: Tells </a:t>
            </a:r>
            <a:r>
              <a:rPr lang="en-US" dirty="0">
                <a:latin typeface="Angsana New"/>
                <a:cs typeface="Angsana New"/>
              </a:rPr>
              <a:t>apt</a:t>
            </a:r>
            <a:r>
              <a:rPr lang="en-US" dirty="0">
                <a:latin typeface="Angsana New"/>
                <a:ea typeface="+mn-lt"/>
                <a:cs typeface="+mn-lt"/>
              </a:rPr>
              <a:t> you want to install something.</a:t>
            </a:r>
            <a:endParaRPr lang="en-US">
              <a:latin typeface="Angsana New"/>
              <a:cs typeface="Angsana New"/>
            </a:endParaRPr>
          </a:p>
          <a:p>
            <a:pPr>
              <a:buFont typeface="Arial"/>
              <a:buChar char="•"/>
            </a:pPr>
            <a:r>
              <a:rPr lang="en-US" dirty="0">
                <a:latin typeface="Angsana New"/>
                <a:cs typeface="Angsana New"/>
              </a:rPr>
              <a:t>python3.9-dev</a:t>
            </a:r>
            <a:r>
              <a:rPr lang="en-US" dirty="0">
                <a:latin typeface="Angsana New"/>
                <a:ea typeface="+mn-lt"/>
                <a:cs typeface="+mn-lt"/>
              </a:rPr>
              <a:t>: The actual package you're installing.</a:t>
            </a:r>
            <a:endParaRPr lang="en-US" dirty="0">
              <a:latin typeface="Angsana New"/>
            </a:endParaRPr>
          </a:p>
          <a:p>
            <a:pPr marL="0" indent="0">
              <a:buNone/>
            </a:pPr>
            <a:endParaRPr lang="en-US" dirty="0"/>
          </a:p>
        </p:txBody>
      </p:sp>
    </p:spTree>
    <p:extLst>
      <p:ext uri="{BB962C8B-B14F-4D97-AF65-F5344CB8AC3E}">
        <p14:creationId xmlns:p14="http://schemas.microsoft.com/office/powerpoint/2010/main" val="2165439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A0791-B461-AF33-2ACE-8E89B139B0C3}"/>
              </a:ext>
            </a:extLst>
          </p:cNvPr>
          <p:cNvSpPr>
            <a:spLocks noGrp="1"/>
          </p:cNvSpPr>
          <p:nvPr>
            <p:ph type="title"/>
          </p:nvPr>
        </p:nvSpPr>
        <p:spPr/>
        <p:txBody>
          <a:bodyPr/>
          <a:lstStyle/>
          <a:p>
            <a:r>
              <a:rPr lang="en-US" dirty="0">
                <a:latin typeface="Angsana New"/>
                <a:ea typeface="+mj-lt"/>
                <a:cs typeface="+mj-lt"/>
              </a:rPr>
              <a:t>4. 'python -m pip install label-studio'</a:t>
            </a:r>
            <a:endParaRPr lang="en-US" dirty="0">
              <a:latin typeface="Angsana New"/>
            </a:endParaRPr>
          </a:p>
          <a:p>
            <a:endParaRPr lang="en-US" dirty="0"/>
          </a:p>
        </p:txBody>
      </p:sp>
      <p:sp>
        <p:nvSpPr>
          <p:cNvPr id="3" name="Content Placeholder 2">
            <a:extLst>
              <a:ext uri="{FF2B5EF4-FFF2-40B4-BE49-F238E27FC236}">
                <a16:creationId xmlns:a16="http://schemas.microsoft.com/office/drawing/2014/main" id="{AF09303A-A2C5-C68C-9FE1-A8815FB68664}"/>
              </a:ext>
            </a:extLst>
          </p:cNvPr>
          <p:cNvSpPr>
            <a:spLocks noGrp="1"/>
          </p:cNvSpPr>
          <p:nvPr>
            <p:ph idx="1"/>
          </p:nvPr>
        </p:nvSpPr>
        <p:spPr/>
        <p:txBody>
          <a:bodyPr vert="horz" lIns="91440" tIns="45720" rIns="91440" bIns="45720" rtlCol="0" anchor="t">
            <a:normAutofit/>
          </a:bodyPr>
          <a:lstStyle/>
          <a:p>
            <a:r>
              <a:rPr lang="en-US" dirty="0">
                <a:latin typeface="Comic Sans MS"/>
              </a:rPr>
              <a:t>it means:</a:t>
            </a:r>
          </a:p>
          <a:p>
            <a:r>
              <a:rPr lang="en-US">
                <a:latin typeface="Comic Sans MS"/>
                <a:ea typeface="+mn-lt"/>
                <a:cs typeface="+mn-lt"/>
              </a:rPr>
              <a:t>You're telling Python to:</a:t>
            </a:r>
            <a:endParaRPr lang="en-US">
              <a:latin typeface="Comic Sans MS"/>
            </a:endParaRPr>
          </a:p>
          <a:p>
            <a:r>
              <a:rPr lang="en-US" b="1">
                <a:latin typeface="Comic Sans MS"/>
              </a:rPr>
              <a:t>-m pip</a:t>
            </a:r>
            <a:r>
              <a:rPr lang="en-US">
                <a:latin typeface="Comic Sans MS"/>
                <a:ea typeface="+mn-lt"/>
                <a:cs typeface="+mn-lt"/>
              </a:rPr>
              <a:t>: Run the </a:t>
            </a:r>
            <a:r>
              <a:rPr lang="en-US">
                <a:latin typeface="Comic Sans MS"/>
              </a:rPr>
              <a:t>pip</a:t>
            </a:r>
            <a:r>
              <a:rPr lang="en-US">
                <a:latin typeface="Comic Sans MS"/>
                <a:ea typeface="+mn-lt"/>
                <a:cs typeface="+mn-lt"/>
              </a:rPr>
              <a:t> tool (Python’s package installer) as a module.</a:t>
            </a:r>
            <a:endParaRPr lang="en-US">
              <a:latin typeface="Comic Sans MS"/>
            </a:endParaRPr>
          </a:p>
          <a:p>
            <a:r>
              <a:rPr lang="en-US" b="1" dirty="0">
                <a:latin typeface="Comic Sans MS"/>
              </a:rPr>
              <a:t>install label-studio</a:t>
            </a:r>
            <a:r>
              <a:rPr lang="en-US" dirty="0">
                <a:latin typeface="Comic Sans MS"/>
                <a:ea typeface="+mn-lt"/>
                <a:cs typeface="+mn-lt"/>
              </a:rPr>
              <a:t>: Download and install the Label Studio package from the internet (specifically from </a:t>
            </a:r>
            <a:r>
              <a:rPr lang="en-US" dirty="0">
                <a:latin typeface="Comic Sans MS"/>
                <a:ea typeface="+mn-lt"/>
                <a:cs typeface="+mn-lt"/>
                <a:hlinkClick r:id="rId2"/>
              </a:rPr>
              <a:t>PyPI</a:t>
            </a:r>
            <a:r>
              <a:rPr lang="en-US" dirty="0">
                <a:latin typeface="Comic Sans MS"/>
                <a:ea typeface="+mn-lt"/>
                <a:cs typeface="+mn-lt"/>
              </a:rPr>
              <a:t>).</a:t>
            </a:r>
            <a:endParaRPr lang="en-US" dirty="0">
              <a:latin typeface="Comic Sans MS"/>
            </a:endParaRPr>
          </a:p>
          <a:p>
            <a:endParaRPr lang="en-US" dirty="0"/>
          </a:p>
        </p:txBody>
      </p:sp>
    </p:spTree>
    <p:extLst>
      <p:ext uri="{BB962C8B-B14F-4D97-AF65-F5344CB8AC3E}">
        <p14:creationId xmlns:p14="http://schemas.microsoft.com/office/powerpoint/2010/main" val="576359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ECB0C-39FE-59CD-D7AD-80F84BA276E7}"/>
              </a:ext>
            </a:extLst>
          </p:cNvPr>
          <p:cNvSpPr>
            <a:spLocks noGrp="1"/>
          </p:cNvSpPr>
          <p:nvPr>
            <p:ph type="title"/>
          </p:nvPr>
        </p:nvSpPr>
        <p:spPr/>
        <p:txBody>
          <a:bodyPr/>
          <a:lstStyle/>
          <a:p>
            <a:r>
              <a:rPr lang="en-US" dirty="0">
                <a:latin typeface="Angsana New"/>
                <a:cs typeface="Angsana New"/>
              </a:rPr>
              <a:t>How to start project work in label studios ?</a:t>
            </a:r>
            <a:br>
              <a:rPr lang="en-US" dirty="0">
                <a:latin typeface="Angsana New"/>
                <a:cs typeface="Angsana New"/>
              </a:rPr>
            </a:br>
            <a:endParaRPr lang="en-US" dirty="0">
              <a:latin typeface="Angsana New"/>
              <a:cs typeface="Angsana New"/>
            </a:endParaRPr>
          </a:p>
        </p:txBody>
      </p:sp>
      <p:sp>
        <p:nvSpPr>
          <p:cNvPr id="6" name="Content Placeholder 5">
            <a:extLst>
              <a:ext uri="{FF2B5EF4-FFF2-40B4-BE49-F238E27FC236}">
                <a16:creationId xmlns:a16="http://schemas.microsoft.com/office/drawing/2014/main" id="{9D9D7967-1CE8-8A26-13B1-17F2C8F0BCB2}"/>
              </a:ext>
            </a:extLst>
          </p:cNvPr>
          <p:cNvSpPr>
            <a:spLocks noGrp="1"/>
          </p:cNvSpPr>
          <p:nvPr>
            <p:ph idx="1"/>
          </p:nvPr>
        </p:nvSpPr>
        <p:spPr/>
        <p:txBody>
          <a:bodyPr vert="horz" lIns="91440" tIns="45720" rIns="91440" bIns="45720" rtlCol="0" anchor="t">
            <a:normAutofit/>
          </a:bodyPr>
          <a:lstStyle/>
          <a:p>
            <a:r>
              <a:rPr lang="en-US" dirty="0">
                <a:latin typeface="Calibri"/>
                <a:ea typeface="Calibri"/>
                <a:cs typeface="Calibri"/>
              </a:rPr>
              <a:t>Ensure that label studio is running locally which was installed in your system.</a:t>
            </a:r>
            <a:endParaRPr lang="en-US">
              <a:solidFill>
                <a:srgbClr val="7030A0"/>
              </a:solidFill>
              <a:latin typeface="Calibri"/>
              <a:ea typeface="Calibri"/>
              <a:cs typeface="Calibri"/>
            </a:endParaRPr>
          </a:p>
          <a:p>
            <a:endParaRPr lang="en-US" dirty="0">
              <a:latin typeface="Calibri"/>
              <a:ea typeface="Calibri"/>
              <a:cs typeface="Calibri"/>
            </a:endParaRPr>
          </a:p>
        </p:txBody>
      </p:sp>
      <p:pic>
        <p:nvPicPr>
          <p:cNvPr id="3" name="Picture 2" descr="A screenshot of a computer&#10;&#10;AI-generated content may be incorrect.">
            <a:extLst>
              <a:ext uri="{FF2B5EF4-FFF2-40B4-BE49-F238E27FC236}">
                <a16:creationId xmlns:a16="http://schemas.microsoft.com/office/drawing/2014/main" id="{FC39BEA2-24DD-C45C-E40A-8347631784FE}"/>
              </a:ext>
            </a:extLst>
          </p:cNvPr>
          <p:cNvPicPr>
            <a:picLocks noChangeAspect="1"/>
          </p:cNvPicPr>
          <p:nvPr/>
        </p:nvPicPr>
        <p:blipFill>
          <a:blip r:embed="rId2"/>
          <a:stretch>
            <a:fillRect/>
          </a:stretch>
        </p:blipFill>
        <p:spPr>
          <a:xfrm>
            <a:off x="304800" y="2787673"/>
            <a:ext cx="11572875" cy="3844879"/>
          </a:xfrm>
          <a:prstGeom prst="rect">
            <a:avLst/>
          </a:prstGeom>
          <a:ln>
            <a:solidFill>
              <a:srgbClr val="7030A0"/>
            </a:solidFill>
          </a:ln>
        </p:spPr>
      </p:pic>
      <mc:AlternateContent xmlns:mc="http://schemas.openxmlformats.org/markup-compatibility/2006">
        <mc:Choice xmlns:p14="http://schemas.microsoft.com/office/powerpoint/2010/main" Requires="p14">
          <p:contentPart p14:bwMode="auto" r:id="rId3">
            <p14:nvContentPartPr>
              <p14:cNvPr id="4" name="Ink 3">
                <a:extLst>
                  <a:ext uri="{FF2B5EF4-FFF2-40B4-BE49-F238E27FC236}">
                    <a16:creationId xmlns:a16="http://schemas.microsoft.com/office/drawing/2014/main" id="{E1FD573C-8C98-8A29-B2FE-6B2B28797740}"/>
                  </a:ext>
                </a:extLst>
              </p14:cNvPr>
              <p14:cNvContentPartPr/>
              <p14:nvPr/>
            </p14:nvContentPartPr>
            <p14:xfrm>
              <a:off x="1084759" y="2640040"/>
              <a:ext cx="1535745" cy="439713"/>
            </p14:xfrm>
          </p:contentPart>
        </mc:Choice>
        <mc:Fallback>
          <p:pic>
            <p:nvPicPr>
              <p:cNvPr id="4" name="Ink 3">
                <a:extLst>
                  <a:ext uri="{FF2B5EF4-FFF2-40B4-BE49-F238E27FC236}">
                    <a16:creationId xmlns:a16="http://schemas.microsoft.com/office/drawing/2014/main" id="{E1FD573C-8C98-8A29-B2FE-6B2B28797740}"/>
                  </a:ext>
                </a:extLst>
              </p:cNvPr>
              <p:cNvPicPr/>
              <p:nvPr/>
            </p:nvPicPr>
            <p:blipFill>
              <a:blip r:embed="rId4"/>
              <a:stretch>
                <a:fillRect/>
              </a:stretch>
            </p:blipFill>
            <p:spPr>
              <a:xfrm>
                <a:off x="1066763" y="2622408"/>
                <a:ext cx="1571376" cy="475336"/>
              </a:xfrm>
              <a:prstGeom prst="rect">
                <a:avLst/>
              </a:prstGeom>
            </p:spPr>
          </p:pic>
        </mc:Fallback>
      </mc:AlternateContent>
    </p:spTree>
    <p:extLst>
      <p:ext uri="{BB962C8B-B14F-4D97-AF65-F5344CB8AC3E}">
        <p14:creationId xmlns:p14="http://schemas.microsoft.com/office/powerpoint/2010/main" val="3077054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2C3B8-BCBF-01EB-F713-F02997CA6E20}"/>
              </a:ext>
            </a:extLst>
          </p:cNvPr>
          <p:cNvSpPr>
            <a:spLocks noGrp="1"/>
          </p:cNvSpPr>
          <p:nvPr>
            <p:ph type="title"/>
          </p:nvPr>
        </p:nvSpPr>
        <p:spPr/>
        <p:txBody>
          <a:bodyPr>
            <a:normAutofit/>
          </a:bodyPr>
          <a:lstStyle/>
          <a:p>
            <a:r>
              <a:rPr lang="en-US" sz="3200" dirty="0" err="1">
                <a:latin typeface="Comic Sans MS"/>
              </a:rPr>
              <a:t>I.After</a:t>
            </a:r>
            <a:r>
              <a:rPr lang="en-US" sz="3200" dirty="0">
                <a:latin typeface="Comic Sans MS"/>
              </a:rPr>
              <a:t> login , we go to the projects section by clicking on the top left corner three vertical lines</a:t>
            </a:r>
            <a:r>
              <a:rPr lang="en-US" dirty="0"/>
              <a:t>.</a:t>
            </a:r>
          </a:p>
        </p:txBody>
      </p:sp>
      <p:pic>
        <p:nvPicPr>
          <p:cNvPr id="4" name="Content Placeholder 3" descr="A screenshot of a computer&#10;&#10;AI-generated content may be incorrect.">
            <a:extLst>
              <a:ext uri="{FF2B5EF4-FFF2-40B4-BE49-F238E27FC236}">
                <a16:creationId xmlns:a16="http://schemas.microsoft.com/office/drawing/2014/main" id="{EB2AD764-729B-E46E-8449-F8A7F01060C9}"/>
              </a:ext>
            </a:extLst>
          </p:cNvPr>
          <p:cNvPicPr>
            <a:picLocks noGrp="1" noChangeAspect="1"/>
          </p:cNvPicPr>
          <p:nvPr>
            <p:ph idx="1"/>
          </p:nvPr>
        </p:nvPicPr>
        <p:blipFill>
          <a:blip r:embed="rId2"/>
          <a:stretch>
            <a:fillRect/>
          </a:stretch>
        </p:blipFill>
        <p:spPr>
          <a:xfrm>
            <a:off x="3543249" y="1870826"/>
            <a:ext cx="2934325" cy="4114800"/>
          </a:xfrm>
        </p:spPr>
      </p:pic>
    </p:spTree>
    <p:extLst>
      <p:ext uri="{BB962C8B-B14F-4D97-AF65-F5344CB8AC3E}">
        <p14:creationId xmlns:p14="http://schemas.microsoft.com/office/powerpoint/2010/main" val="708941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EB156-978B-AE96-FF07-09F3DAD6EF21}"/>
              </a:ext>
            </a:extLst>
          </p:cNvPr>
          <p:cNvSpPr>
            <a:spLocks noGrp="1"/>
          </p:cNvSpPr>
          <p:nvPr>
            <p:ph type="title"/>
          </p:nvPr>
        </p:nvSpPr>
        <p:spPr/>
        <p:txBody>
          <a:bodyPr>
            <a:normAutofit fontScale="90000"/>
          </a:bodyPr>
          <a:lstStyle/>
          <a:p>
            <a:br>
              <a:rPr lang="en-US" sz="3600" dirty="0">
                <a:latin typeface="Comic Sans MS"/>
                <a:ea typeface="Calibri"/>
                <a:cs typeface="Calibri"/>
              </a:rPr>
            </a:br>
            <a:br>
              <a:rPr lang="en-US" sz="3600" dirty="0">
                <a:latin typeface="Comic Sans MS"/>
                <a:ea typeface="Calibri"/>
                <a:cs typeface="Calibri"/>
              </a:rPr>
            </a:br>
            <a:br>
              <a:rPr lang="en-US" sz="3600" dirty="0">
                <a:latin typeface="Comic Sans MS"/>
                <a:ea typeface="Calibri"/>
                <a:cs typeface="Calibri"/>
              </a:rPr>
            </a:br>
            <a:r>
              <a:rPr lang="en-US" sz="3600" dirty="0">
                <a:latin typeface="Comic Sans MS"/>
                <a:ea typeface="Calibri"/>
                <a:cs typeface="Calibri"/>
              </a:rPr>
              <a:t>Then we moved on to the top right corner and clicked on the 'create' option. A new interface gets opened which is shown below and we fill the details in the first page of that interface (Project Name).</a:t>
            </a:r>
            <a:br>
              <a:rPr lang="en-US" sz="3600" dirty="0">
                <a:latin typeface="Comic Sans MS"/>
                <a:ea typeface="Calibri"/>
                <a:cs typeface="Calibri"/>
              </a:rPr>
            </a:br>
            <a:r>
              <a:rPr lang="en-US" sz="3600" dirty="0">
                <a:latin typeface="Comic Sans MS"/>
                <a:ea typeface="Calibri"/>
                <a:cs typeface="Calibri"/>
              </a:rPr>
              <a:t>For example I have filled my project name as 15-9-2024. Any additional information should be filled in the description section .</a:t>
            </a:r>
            <a:endParaRPr lang="en-US"/>
          </a:p>
        </p:txBody>
      </p:sp>
      <p:pic>
        <p:nvPicPr>
          <p:cNvPr id="4" name="Content Placeholder 3" descr="A screenshot of a computer&#10;&#10;AI-generated content may be incorrect.">
            <a:extLst>
              <a:ext uri="{FF2B5EF4-FFF2-40B4-BE49-F238E27FC236}">
                <a16:creationId xmlns:a16="http://schemas.microsoft.com/office/drawing/2014/main" id="{37896324-8613-A74B-D523-6B8FB7F1B064}"/>
              </a:ext>
            </a:extLst>
          </p:cNvPr>
          <p:cNvPicPr>
            <a:picLocks noGrp="1" noChangeAspect="1"/>
          </p:cNvPicPr>
          <p:nvPr>
            <p:ph idx="1"/>
          </p:nvPr>
        </p:nvPicPr>
        <p:blipFill>
          <a:blip r:embed="rId2"/>
          <a:stretch>
            <a:fillRect/>
          </a:stretch>
        </p:blipFill>
        <p:spPr>
          <a:xfrm>
            <a:off x="490604" y="3343272"/>
            <a:ext cx="10615807" cy="3403716"/>
          </a:xfrm>
        </p:spPr>
      </p:pic>
    </p:spTree>
    <p:extLst>
      <p:ext uri="{BB962C8B-B14F-4D97-AF65-F5344CB8AC3E}">
        <p14:creationId xmlns:p14="http://schemas.microsoft.com/office/powerpoint/2010/main" val="32302970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LABEL STUDIO TUTORIAL</vt:lpstr>
      <vt:lpstr>PowerPoint Presentation</vt:lpstr>
      <vt:lpstr> 2. After sucesufully running the previous command                  Run 'source env/bin/activate'</vt:lpstr>
      <vt:lpstr>What happens when you run it? </vt:lpstr>
      <vt:lpstr>3. ' sudo apt install python3.9-dev  '</vt:lpstr>
      <vt:lpstr>4. 'python -m pip install label-studio' </vt:lpstr>
      <vt:lpstr>How to start project work in label studios ? </vt:lpstr>
      <vt:lpstr>I.After login , we go to the projects section by clicking on the top left corner three vertical lines.</vt:lpstr>
      <vt:lpstr>   Then we moved on to the top right corner and clicked on the 'create' option. A new interface gets opened which is shown below and we fill the details in the first page of that interface (Project Name). For example I have filled my project name as 15-9-2024. Any additional information should be filled in the description section .</vt:lpstr>
      <vt:lpstr>We then moved in the next interface by just clicking on the Data Import, and on clicking the add URL or Import Files we bring the files or JPGs in which annotation works need to be done.</vt:lpstr>
      <vt:lpstr> Then we move on to the next interface by clicking Labelling Setup and in the opening page itself we get different options to choose in which domain we are working and what kind of annotation we want to perform . For example, I choose Computer Vision and under it Semantic segmentation with polygon.</vt:lpstr>
      <vt:lpstr>And when I clicked on what kind of work I want to do then it opens a interface as shown below.</vt:lpstr>
      <vt:lpstr>In the add labels section we added different categories of annotations that you want to do and click on add. For example I added three categories of annotations I want to do on any image.  </vt:lpstr>
      <vt:lpstr>OPTIONAL : We can also write code for adding annotations and this can be done on clicking in the code section of the 'Labelling Setup'.</vt:lpstr>
      <vt:lpstr>And then we click on the Save option in the top right corner , hence finally saving our project.</vt:lpstr>
      <vt:lpstr>I have shown a sample image of my annotation work and then clicked on the update button in bottom right corner of the annotated image.</vt:lpstr>
      <vt:lpstr>FINALLY THE DATA BASE COULD LOOK LIKE THIS.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410</cp:revision>
  <dcterms:created xsi:type="dcterms:W3CDTF">2025-04-22T05:28:29Z</dcterms:created>
  <dcterms:modified xsi:type="dcterms:W3CDTF">2025-04-23T11:56:59Z</dcterms:modified>
</cp:coreProperties>
</file>